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319" r:id="rId12"/>
    <p:sldId id="264" r:id="rId13"/>
    <p:sldId id="265" r:id="rId14"/>
    <p:sldId id="266" r:id="rId15"/>
    <p:sldId id="267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320" r:id="rId26"/>
    <p:sldId id="321" r:id="rId27"/>
    <p:sldId id="322" r:id="rId28"/>
    <p:sldId id="278" r:id="rId29"/>
    <p:sldId id="323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6" r:id="rId57"/>
    <p:sldId id="307" r:id="rId58"/>
    <p:sldId id="308" r:id="rId59"/>
    <p:sldId id="309" r:id="rId60"/>
    <p:sldId id="311" r:id="rId61"/>
    <p:sldId id="312" r:id="rId62"/>
    <p:sldId id="313" r:id="rId63"/>
    <p:sldId id="314" r:id="rId64"/>
    <p:sldId id="315" r:id="rId65"/>
    <p:sldId id="316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7772400" cy="1470025"/>
          </a:xfrm>
        </p:spPr>
        <p:txBody>
          <a:bodyPr/>
          <a:lstStyle/>
          <a:p>
            <a:r>
              <a:rPr lang="en-IN" dirty="0" smtClean="0"/>
              <a:t>Enzymes and plant diseases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Hemicelluloses:</a:t>
            </a:r>
          </a:p>
          <a:p>
            <a:r>
              <a:rPr lang="en-IN" dirty="0" smtClean="0"/>
              <a:t>Present in the spaces between the cellulose </a:t>
            </a:r>
            <a:r>
              <a:rPr lang="en-IN" dirty="0" err="1" smtClean="0"/>
              <a:t>microfibrils</a:t>
            </a:r>
            <a:r>
              <a:rPr lang="en-IN" dirty="0" smtClean="0"/>
              <a:t> of the cell wall.</a:t>
            </a:r>
          </a:p>
          <a:p>
            <a:r>
              <a:rPr lang="en-IN" dirty="0" smtClean="0"/>
              <a:t>Complex, </a:t>
            </a:r>
            <a:r>
              <a:rPr lang="en-IN" dirty="0" err="1" smtClean="0"/>
              <a:t>heterogenous</a:t>
            </a:r>
            <a:r>
              <a:rPr lang="en-IN" dirty="0" smtClean="0"/>
              <a:t> polysaccharides formed by linear union of smaller homogenous sugar chains like </a:t>
            </a:r>
            <a:r>
              <a:rPr lang="en-IN" dirty="0" err="1" smtClean="0"/>
              <a:t>xylans</a:t>
            </a:r>
            <a:r>
              <a:rPr lang="en-IN" dirty="0" smtClean="0"/>
              <a:t>, </a:t>
            </a:r>
            <a:r>
              <a:rPr lang="en-IN" dirty="0" err="1" smtClean="0"/>
              <a:t>arbans</a:t>
            </a:r>
            <a:r>
              <a:rPr lang="en-IN" dirty="0" smtClean="0"/>
              <a:t>, </a:t>
            </a:r>
            <a:r>
              <a:rPr lang="en-IN" dirty="0" err="1" smtClean="0"/>
              <a:t>mannans</a:t>
            </a:r>
            <a:r>
              <a:rPr lang="en-IN" dirty="0" smtClean="0"/>
              <a:t> and </a:t>
            </a:r>
            <a:r>
              <a:rPr lang="en-IN" dirty="0" err="1" smtClean="0"/>
              <a:t>galactans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bacterial and fungal pathogens as well as saprophytic and wood rotting fungi produce </a:t>
            </a:r>
            <a:r>
              <a:rPr lang="en-US" dirty="0" err="1" smtClean="0"/>
              <a:t>hemicellulase</a:t>
            </a:r>
            <a:r>
              <a:rPr lang="en-US" dirty="0" smtClean="0"/>
              <a:t> enzymes which degrade the polymer by hydrolytic cleavage of the bonds</a:t>
            </a:r>
          </a:p>
          <a:p>
            <a:r>
              <a:rPr lang="en-US" dirty="0" smtClean="0"/>
              <a:t>Since the polymer has several kinds of bonds several enzymes are needed to </a:t>
            </a:r>
            <a:r>
              <a:rPr lang="en-US" dirty="0" err="1" smtClean="0"/>
              <a:t>copewith</a:t>
            </a:r>
            <a:r>
              <a:rPr lang="en-US" dirty="0" smtClean="0"/>
              <a:t> the variety of bonds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IN" dirty="0" err="1" smtClean="0"/>
              <a:t>Pectic</a:t>
            </a:r>
            <a:r>
              <a:rPr lang="en-IN" dirty="0" smtClean="0"/>
              <a:t> substances and </a:t>
            </a:r>
            <a:r>
              <a:rPr lang="en-IN" dirty="0" err="1" smtClean="0"/>
              <a:t>pectolytic</a:t>
            </a:r>
            <a:r>
              <a:rPr lang="en-IN" dirty="0" smtClean="0"/>
              <a:t> enzymes:</a:t>
            </a:r>
          </a:p>
          <a:p>
            <a:r>
              <a:rPr lang="en-IN" dirty="0" err="1" smtClean="0"/>
              <a:t>Pectic</a:t>
            </a:r>
            <a:r>
              <a:rPr lang="en-IN" dirty="0" smtClean="0"/>
              <a:t> substances form the middle lamella exclusively</a:t>
            </a:r>
          </a:p>
          <a:p>
            <a:pPr>
              <a:buNone/>
            </a:pPr>
            <a:r>
              <a:rPr lang="en-IN" dirty="0" smtClean="0"/>
              <a:t>They form a layer below the cuticle in the epidermal cells and fill the </a:t>
            </a:r>
            <a:r>
              <a:rPr lang="en-IN" dirty="0" err="1" smtClean="0"/>
              <a:t>intermicellar</a:t>
            </a:r>
            <a:r>
              <a:rPr lang="en-IN" dirty="0" smtClean="0"/>
              <a:t> spaces of the cellulose fibrils in the primary cell wall.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different </a:t>
            </a:r>
            <a:r>
              <a:rPr lang="en-IN" dirty="0" err="1" smtClean="0"/>
              <a:t>pectic</a:t>
            </a:r>
            <a:r>
              <a:rPr lang="en-IN" dirty="0" smtClean="0"/>
              <a:t> materials and the enzymes concerned with their degradation are detailed: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err="1" smtClean="0"/>
              <a:t>Pectic</a:t>
            </a:r>
            <a:r>
              <a:rPr lang="en-IN" dirty="0" smtClean="0"/>
              <a:t> acid is a linear polymer of D </a:t>
            </a:r>
            <a:r>
              <a:rPr lang="en-IN" dirty="0" err="1" smtClean="0"/>
              <a:t>galacturonic</a:t>
            </a:r>
            <a:r>
              <a:rPr lang="en-IN" dirty="0" smtClean="0"/>
              <a:t> acid residues joined laterally by </a:t>
            </a:r>
            <a:r>
              <a:rPr lang="el-GR" dirty="0" smtClean="0"/>
              <a:t>α</a:t>
            </a:r>
            <a:r>
              <a:rPr lang="en-IN" dirty="0" smtClean="0"/>
              <a:t> 1-4 </a:t>
            </a:r>
            <a:r>
              <a:rPr lang="en-IN" dirty="0" err="1" smtClean="0"/>
              <a:t>glycosidic</a:t>
            </a:r>
            <a:r>
              <a:rPr lang="en-IN" dirty="0" smtClean="0"/>
              <a:t> linkages</a:t>
            </a:r>
          </a:p>
          <a:p>
            <a:pPr marL="514350" indent="-514350">
              <a:buNone/>
            </a:pPr>
            <a:r>
              <a:rPr lang="en-IN" dirty="0" smtClean="0"/>
              <a:t>     it is water soluble and easily precipitated by calcium and magnesium ions to form insoluble salts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occurs mainly as calcium and magnesium </a:t>
            </a:r>
            <a:r>
              <a:rPr lang="en-IN" dirty="0" err="1" smtClean="0"/>
              <a:t>pectates</a:t>
            </a:r>
            <a:r>
              <a:rPr lang="en-IN" dirty="0" smtClean="0"/>
              <a:t> chiefly in the middle lamella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Pectin:</a:t>
            </a:r>
          </a:p>
          <a:p>
            <a:r>
              <a:rPr lang="en-IN" dirty="0" smtClean="0"/>
              <a:t> is the methyl ester of </a:t>
            </a:r>
            <a:r>
              <a:rPr lang="en-IN" dirty="0" err="1" smtClean="0"/>
              <a:t>pectic</a:t>
            </a:r>
            <a:r>
              <a:rPr lang="en-IN" dirty="0" smtClean="0"/>
              <a:t> acid</a:t>
            </a:r>
          </a:p>
          <a:p>
            <a:r>
              <a:rPr lang="en-IN" dirty="0" smtClean="0"/>
              <a:t>The </a:t>
            </a:r>
            <a:r>
              <a:rPr lang="en-IN" dirty="0" err="1" smtClean="0"/>
              <a:t>esterification</a:t>
            </a:r>
            <a:r>
              <a:rPr lang="en-IN" dirty="0" smtClean="0"/>
              <a:t> maybe to different degree</a:t>
            </a:r>
          </a:p>
          <a:p>
            <a:r>
              <a:rPr lang="en-IN" dirty="0" smtClean="0"/>
              <a:t>If 75 % or more carboxyl groups are </a:t>
            </a:r>
            <a:r>
              <a:rPr lang="en-IN" dirty="0" err="1" smtClean="0"/>
              <a:t>esterified</a:t>
            </a:r>
            <a:r>
              <a:rPr lang="en-IN" dirty="0" smtClean="0"/>
              <a:t> the polymer is referred to as pectin chains with lesser </a:t>
            </a:r>
            <a:r>
              <a:rPr lang="en-IN" dirty="0" err="1" smtClean="0"/>
              <a:t>methoxyl</a:t>
            </a:r>
            <a:r>
              <a:rPr lang="en-IN" dirty="0" smtClean="0"/>
              <a:t> content are designated as </a:t>
            </a:r>
            <a:r>
              <a:rPr lang="en-IN" dirty="0" err="1" smtClean="0"/>
              <a:t>pectinic</a:t>
            </a:r>
            <a:r>
              <a:rPr lang="en-IN" dirty="0" smtClean="0"/>
              <a:t> acid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Pectin- water soluble, neutral because most acid groups are </a:t>
            </a:r>
            <a:r>
              <a:rPr lang="en-IN" dirty="0" err="1" smtClean="0"/>
              <a:t>esterified</a:t>
            </a:r>
            <a:r>
              <a:rPr lang="en-IN" dirty="0" smtClean="0"/>
              <a:t> and can not be precipitated by polyvalent </a:t>
            </a:r>
            <a:r>
              <a:rPr lang="en-IN" dirty="0" err="1" smtClean="0"/>
              <a:t>cations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 smtClean="0"/>
              <a:t>Protopectin</a:t>
            </a:r>
            <a:r>
              <a:rPr lang="en-IN" dirty="0" smtClean="0"/>
              <a:t>:</a:t>
            </a:r>
          </a:p>
          <a:p>
            <a:r>
              <a:rPr lang="en-IN" dirty="0" smtClean="0"/>
              <a:t>Insoluble native </a:t>
            </a:r>
            <a:r>
              <a:rPr lang="en-IN" dirty="0" err="1" smtClean="0"/>
              <a:t>pectic</a:t>
            </a:r>
            <a:r>
              <a:rPr lang="en-IN" dirty="0" smtClean="0"/>
              <a:t> material as occurs in the primary cell wall is called </a:t>
            </a:r>
            <a:r>
              <a:rPr lang="en-IN" dirty="0" err="1" smtClean="0"/>
              <a:t>protopectin</a:t>
            </a:r>
            <a:r>
              <a:rPr lang="en-IN" dirty="0" smtClean="0"/>
              <a:t>.</a:t>
            </a:r>
          </a:p>
          <a:p>
            <a:r>
              <a:rPr lang="en-IN" dirty="0" err="1" smtClean="0"/>
              <a:t>Pectic</a:t>
            </a:r>
            <a:r>
              <a:rPr lang="en-IN" dirty="0" smtClean="0"/>
              <a:t> enzymes :</a:t>
            </a:r>
          </a:p>
          <a:p>
            <a:r>
              <a:rPr lang="en-IN" dirty="0" smtClean="0"/>
              <a:t>Pectin methyl esterase: it removes hydrolytically the methyl group from pectin or </a:t>
            </a:r>
            <a:r>
              <a:rPr lang="en-IN" dirty="0" err="1" smtClean="0"/>
              <a:t>pectinic</a:t>
            </a:r>
            <a:r>
              <a:rPr lang="en-IN" dirty="0" smtClean="0"/>
              <a:t> acid to give methyl alcohol , </a:t>
            </a:r>
            <a:r>
              <a:rPr lang="en-IN" dirty="0" err="1" smtClean="0"/>
              <a:t>pectinic</a:t>
            </a:r>
            <a:r>
              <a:rPr lang="en-IN" dirty="0" smtClean="0"/>
              <a:t> acid of lower </a:t>
            </a:r>
            <a:r>
              <a:rPr lang="en-IN" dirty="0" err="1" smtClean="0"/>
              <a:t>methoxyl</a:t>
            </a:r>
            <a:r>
              <a:rPr lang="en-IN" dirty="0" smtClean="0"/>
              <a:t> content and ultimately </a:t>
            </a:r>
            <a:r>
              <a:rPr lang="en-IN" dirty="0" err="1" smtClean="0"/>
              <a:t>pectic</a:t>
            </a:r>
            <a:r>
              <a:rPr lang="en-IN" dirty="0" smtClean="0"/>
              <a:t> acid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Chain length remains unaffected , yet the removal of the </a:t>
            </a:r>
            <a:r>
              <a:rPr lang="en-IN" dirty="0" err="1" smtClean="0"/>
              <a:t>methoxyl</a:t>
            </a:r>
            <a:r>
              <a:rPr lang="en-IN" dirty="0" smtClean="0"/>
              <a:t> groups gives new properties, like formation of salts with polyvalent </a:t>
            </a:r>
            <a:r>
              <a:rPr lang="en-IN" dirty="0" err="1" smtClean="0"/>
              <a:t>cations</a:t>
            </a:r>
            <a:r>
              <a:rPr lang="en-IN" dirty="0" smtClean="0"/>
              <a:t>.</a:t>
            </a:r>
          </a:p>
          <a:p>
            <a:r>
              <a:rPr lang="en-IN" dirty="0" smtClean="0"/>
              <a:t>It also predisposes pectin to cleavage by chain splitting enzymes which otherwise would not degrade pectin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PME is widely distributed among higher plants but to a much lesser extent in the microorganisms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Enzymes</a:t>
            </a:r>
          </a:p>
          <a:p>
            <a:r>
              <a:rPr lang="en-US" dirty="0" smtClean="0"/>
              <a:t>Toxins</a:t>
            </a:r>
          </a:p>
          <a:p>
            <a:r>
              <a:rPr lang="en-US" dirty="0" smtClean="0"/>
              <a:t>Growth regulators</a:t>
            </a:r>
          </a:p>
          <a:p>
            <a:r>
              <a:rPr lang="en-US" dirty="0" smtClean="0"/>
              <a:t>Polysaccharides</a:t>
            </a:r>
          </a:p>
          <a:p>
            <a:r>
              <a:rPr lang="en-US" dirty="0" smtClean="0"/>
              <a:t>antibiotics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Chain splitting enzymes:</a:t>
            </a:r>
          </a:p>
          <a:p>
            <a:r>
              <a:rPr lang="en-IN" dirty="0" smtClean="0"/>
              <a:t>Break the </a:t>
            </a:r>
            <a:r>
              <a:rPr lang="el-GR" dirty="0" smtClean="0"/>
              <a:t>α</a:t>
            </a:r>
            <a:r>
              <a:rPr lang="en-IN" dirty="0" smtClean="0"/>
              <a:t> 1-4 </a:t>
            </a:r>
            <a:r>
              <a:rPr lang="en-IN" dirty="0" err="1" smtClean="0"/>
              <a:t>glycosidic</a:t>
            </a:r>
            <a:r>
              <a:rPr lang="en-IN" dirty="0" smtClean="0"/>
              <a:t> bonds forming smaller fragments and ultimately releasing D </a:t>
            </a:r>
            <a:r>
              <a:rPr lang="en-IN" dirty="0" err="1" smtClean="0"/>
              <a:t>galacturonic</a:t>
            </a:r>
            <a:r>
              <a:rPr lang="en-IN" dirty="0" smtClean="0"/>
              <a:t> acid residues.</a:t>
            </a:r>
          </a:p>
          <a:p>
            <a:r>
              <a:rPr lang="en-IN" dirty="0" err="1" smtClean="0"/>
              <a:t>Glycosidases</a:t>
            </a:r>
            <a:r>
              <a:rPr lang="en-IN" dirty="0" smtClean="0"/>
              <a:t>: </a:t>
            </a:r>
            <a:r>
              <a:rPr lang="en-IN" dirty="0" err="1" smtClean="0"/>
              <a:t>polygalacturonase</a:t>
            </a:r>
            <a:r>
              <a:rPr lang="en-IN" dirty="0" smtClean="0"/>
              <a:t> and </a:t>
            </a:r>
            <a:r>
              <a:rPr lang="en-IN" dirty="0" err="1" smtClean="0"/>
              <a:t>polymethylgalacturonase</a:t>
            </a:r>
            <a:r>
              <a:rPr lang="en-IN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These enzymes break the </a:t>
            </a:r>
            <a:r>
              <a:rPr lang="en-IN" dirty="0" err="1" smtClean="0"/>
              <a:t>glycosidic</a:t>
            </a:r>
            <a:r>
              <a:rPr lang="en-IN" dirty="0" smtClean="0"/>
              <a:t> bonds hydrolytically. </a:t>
            </a:r>
          </a:p>
          <a:p>
            <a:r>
              <a:rPr lang="en-IN" dirty="0" smtClean="0"/>
              <a:t>If the enzyme shows greater activity on </a:t>
            </a:r>
            <a:r>
              <a:rPr lang="en-IN" dirty="0" err="1" smtClean="0"/>
              <a:t>pectic</a:t>
            </a:r>
            <a:r>
              <a:rPr lang="en-IN" dirty="0" smtClean="0"/>
              <a:t> acid the enzyme is called </a:t>
            </a:r>
            <a:r>
              <a:rPr lang="en-IN" dirty="0" err="1" smtClean="0"/>
              <a:t>polygalacturonase</a:t>
            </a:r>
            <a:r>
              <a:rPr lang="en-IN" dirty="0" smtClean="0"/>
              <a:t> </a:t>
            </a:r>
          </a:p>
          <a:p>
            <a:r>
              <a:rPr lang="en-IN" dirty="0" smtClean="0"/>
              <a:t>If the preferred substrate is pectin it is called </a:t>
            </a:r>
            <a:r>
              <a:rPr lang="en-IN" dirty="0" err="1" smtClean="0"/>
              <a:t>polymethylgalacturonase</a:t>
            </a:r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two enzymes are further characterized as </a:t>
            </a:r>
            <a:r>
              <a:rPr lang="en-IN" dirty="0" err="1" smtClean="0"/>
              <a:t>endo</a:t>
            </a:r>
            <a:r>
              <a:rPr lang="en-IN" dirty="0" smtClean="0"/>
              <a:t> or </a:t>
            </a:r>
            <a:r>
              <a:rPr lang="en-IN" dirty="0" err="1" smtClean="0"/>
              <a:t>exoenzymes</a:t>
            </a:r>
            <a:endParaRPr lang="en-IN" dirty="0" smtClean="0"/>
          </a:p>
          <a:p>
            <a:r>
              <a:rPr lang="en-IN" dirty="0" smtClean="0"/>
              <a:t>Those attacking terminal bonds are called </a:t>
            </a:r>
            <a:r>
              <a:rPr lang="en-IN" dirty="0" err="1" smtClean="0"/>
              <a:t>exo</a:t>
            </a:r>
            <a:r>
              <a:rPr lang="en-IN" dirty="0" smtClean="0"/>
              <a:t> PG or </a:t>
            </a:r>
            <a:r>
              <a:rPr lang="en-IN" dirty="0" err="1" smtClean="0"/>
              <a:t>exo</a:t>
            </a:r>
            <a:r>
              <a:rPr lang="en-IN" dirty="0" smtClean="0"/>
              <a:t> PMG</a:t>
            </a:r>
          </a:p>
          <a:p>
            <a:r>
              <a:rPr lang="en-IN" dirty="0" smtClean="0"/>
              <a:t>Those attacking linkages at random are designated as </a:t>
            </a:r>
            <a:r>
              <a:rPr lang="en-IN" dirty="0" err="1" smtClean="0"/>
              <a:t>endo</a:t>
            </a:r>
            <a:r>
              <a:rPr lang="en-IN" dirty="0" smtClean="0"/>
              <a:t> PG or </a:t>
            </a:r>
            <a:r>
              <a:rPr lang="en-IN" dirty="0" err="1" smtClean="0"/>
              <a:t>endoPMG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endo</a:t>
            </a:r>
            <a:r>
              <a:rPr lang="en-IN" dirty="0" smtClean="0"/>
              <a:t> PG or PMG are more efficient enzymes as they break the integrity and </a:t>
            </a:r>
            <a:r>
              <a:rPr lang="en-IN" dirty="0" err="1" smtClean="0"/>
              <a:t>chainlength</a:t>
            </a:r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</a:t>
            </a:r>
            <a:r>
              <a:rPr lang="en-IN" dirty="0" err="1" smtClean="0"/>
              <a:t>endo</a:t>
            </a:r>
            <a:r>
              <a:rPr lang="en-IN" dirty="0" smtClean="0"/>
              <a:t> PG or PMG enzymes thus bring about a loss in viscosity of </a:t>
            </a:r>
            <a:r>
              <a:rPr lang="en-IN" dirty="0" err="1" smtClean="0"/>
              <a:t>pectic</a:t>
            </a:r>
            <a:r>
              <a:rPr lang="en-IN" dirty="0" smtClean="0"/>
              <a:t> substrates and are easily assayed </a:t>
            </a:r>
            <a:r>
              <a:rPr lang="en-IN" dirty="0" err="1" smtClean="0"/>
              <a:t>viscometrically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Transeliminases</a:t>
            </a:r>
            <a:r>
              <a:rPr lang="en-IN" dirty="0" smtClean="0"/>
              <a:t> or </a:t>
            </a:r>
            <a:r>
              <a:rPr lang="en-IN" dirty="0" err="1" smtClean="0"/>
              <a:t>lyases</a:t>
            </a:r>
            <a:r>
              <a:rPr lang="en-IN" dirty="0" smtClean="0"/>
              <a:t>:</a:t>
            </a:r>
          </a:p>
          <a:p>
            <a:r>
              <a:rPr lang="en-IN" dirty="0" err="1" smtClean="0"/>
              <a:t>Transeliminative</a:t>
            </a:r>
            <a:r>
              <a:rPr lang="en-IN" dirty="0" smtClean="0"/>
              <a:t> cleavage of the bond involves removal of the proton of C 5 of one residue-resulting in the formation of an unsaturated bond between C4 and C 5</a:t>
            </a:r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of </a:t>
            </a:r>
            <a:r>
              <a:rPr lang="en-US" dirty="0" err="1" smtClean="0"/>
              <a:t>glycosidases</a:t>
            </a:r>
            <a:r>
              <a:rPr lang="en-US" dirty="0" smtClean="0"/>
              <a:t> and </a:t>
            </a:r>
            <a:r>
              <a:rPr lang="en-US" dirty="0" err="1" smtClean="0"/>
              <a:t>lyases</a:t>
            </a:r>
            <a:r>
              <a:rPr lang="en-US" dirty="0" smtClean="0">
                <a:sym typeface="Wingdings" pitchFamily="2" charset="2"/>
              </a:rPr>
              <a:t>: (Bateman and Miller .term </a:t>
            </a:r>
            <a:r>
              <a:rPr lang="en-US" dirty="0" err="1" smtClean="0">
                <a:sym typeface="Wingdings" pitchFamily="2" charset="2"/>
              </a:rPr>
              <a:t>lyases</a:t>
            </a:r>
            <a:r>
              <a:rPr lang="en-US" dirty="0" smtClean="0">
                <a:sym typeface="Wingdings" pitchFamily="2" charset="2"/>
              </a:rPr>
              <a:t> has been used instead of </a:t>
            </a:r>
            <a:r>
              <a:rPr lang="en-US" dirty="0" err="1" smtClean="0">
                <a:sym typeface="Wingdings" pitchFamily="2" charset="2"/>
              </a:rPr>
              <a:t>transeliminases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A)</a:t>
            </a:r>
          </a:p>
          <a:p>
            <a:pPr marL="514350" indent="-514350">
              <a:buNone/>
            </a:pPr>
            <a:r>
              <a:rPr lang="en-US" dirty="0" smtClean="0"/>
              <a:t>     1.Random cleavage:</a:t>
            </a:r>
          </a:p>
          <a:p>
            <a:pPr marL="514350" indent="-514350">
              <a:buNone/>
            </a:pPr>
            <a:r>
              <a:rPr lang="en-US" dirty="0" smtClean="0"/>
              <a:t>      a) pectin, preferred substrate    </a:t>
            </a:r>
            <a:r>
              <a:rPr lang="en-US" dirty="0" err="1" smtClean="0"/>
              <a:t>endo</a:t>
            </a:r>
            <a:r>
              <a:rPr lang="en-US" dirty="0" smtClean="0"/>
              <a:t> PMG</a:t>
            </a:r>
          </a:p>
          <a:p>
            <a:pPr marL="514350" indent="-514350">
              <a:buNone/>
            </a:pPr>
            <a:r>
              <a:rPr lang="en-US" dirty="0" smtClean="0"/>
              <a:t>      b) </a:t>
            </a:r>
            <a:r>
              <a:rPr lang="en-US" dirty="0" err="1" smtClean="0"/>
              <a:t>pectic</a:t>
            </a:r>
            <a:r>
              <a:rPr lang="en-US" dirty="0" smtClean="0"/>
              <a:t> acid				   </a:t>
            </a:r>
            <a:r>
              <a:rPr lang="en-US" dirty="0" err="1" smtClean="0"/>
              <a:t>endo</a:t>
            </a:r>
            <a:r>
              <a:rPr lang="en-US" dirty="0" smtClean="0"/>
              <a:t> PG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Terminal cleavage:</a:t>
            </a:r>
          </a:p>
          <a:p>
            <a:r>
              <a:rPr lang="en-US" dirty="0" smtClean="0"/>
              <a:t>     a) pectin- preferred substrate      </a:t>
            </a:r>
            <a:r>
              <a:rPr lang="en-US" dirty="0" err="1" smtClean="0"/>
              <a:t>Exo</a:t>
            </a:r>
            <a:r>
              <a:rPr lang="en-US" dirty="0" smtClean="0"/>
              <a:t> PMG</a:t>
            </a:r>
          </a:p>
          <a:p>
            <a:r>
              <a:rPr lang="en-US" dirty="0" smtClean="0"/>
              <a:t>     b) </a:t>
            </a:r>
            <a:r>
              <a:rPr lang="en-US" dirty="0" err="1" smtClean="0"/>
              <a:t>pectic</a:t>
            </a:r>
            <a:r>
              <a:rPr lang="en-US" dirty="0" smtClean="0"/>
              <a:t> acid			        </a:t>
            </a:r>
            <a:r>
              <a:rPr lang="en-US" dirty="0" err="1" smtClean="0"/>
              <a:t>endp</a:t>
            </a:r>
            <a:r>
              <a:rPr lang="en-US" dirty="0" smtClean="0"/>
              <a:t> PG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B) </a:t>
            </a:r>
            <a:r>
              <a:rPr lang="en-US" dirty="0" err="1" smtClean="0"/>
              <a:t>Transeliminative</a:t>
            </a:r>
            <a:r>
              <a:rPr lang="en-US" dirty="0" smtClean="0"/>
              <a:t> bond cleavage</a:t>
            </a:r>
          </a:p>
          <a:p>
            <a:pPr marL="514350" indent="-514350">
              <a:buAutoNum type="arabicPeriod"/>
            </a:pPr>
            <a:r>
              <a:rPr lang="en-US" dirty="0" smtClean="0"/>
              <a:t>Random cleavage </a:t>
            </a:r>
          </a:p>
          <a:p>
            <a:pPr marL="514350" indent="-514350">
              <a:buNone/>
            </a:pPr>
            <a:r>
              <a:rPr lang="en-US" dirty="0" smtClean="0"/>
              <a:t>     a-pectin			</a:t>
            </a:r>
            <a:r>
              <a:rPr lang="en-US" dirty="0" err="1" smtClean="0"/>
              <a:t>endo</a:t>
            </a:r>
            <a:r>
              <a:rPr lang="en-US" dirty="0" smtClean="0"/>
              <a:t> PL</a:t>
            </a:r>
          </a:p>
          <a:p>
            <a:pPr marL="514350" indent="-514350">
              <a:buNone/>
            </a:pPr>
            <a:r>
              <a:rPr lang="en-US" dirty="0" smtClean="0"/>
              <a:t>     b- </a:t>
            </a:r>
            <a:r>
              <a:rPr lang="en-US" dirty="0" err="1" smtClean="0"/>
              <a:t>pectic</a:t>
            </a:r>
            <a:r>
              <a:rPr lang="en-US" dirty="0" smtClean="0"/>
              <a:t> acid		</a:t>
            </a:r>
            <a:r>
              <a:rPr lang="en-US" dirty="0" err="1" smtClean="0"/>
              <a:t>endo</a:t>
            </a:r>
            <a:r>
              <a:rPr lang="en-US" dirty="0" smtClean="0"/>
              <a:t> PAL</a:t>
            </a:r>
          </a:p>
          <a:p>
            <a:pPr marL="514350" indent="-514350">
              <a:buNone/>
            </a:pPr>
            <a:r>
              <a:rPr lang="en-US" dirty="0" smtClean="0"/>
              <a:t>2. TERMINAL CLEAVAGE</a:t>
            </a:r>
          </a:p>
          <a:p>
            <a:pPr marL="514350" indent="-514350">
              <a:buNone/>
            </a:pPr>
            <a:r>
              <a:rPr lang="en-US" dirty="0" smtClean="0"/>
              <a:t>     a- pectin		</a:t>
            </a:r>
            <a:r>
              <a:rPr lang="en-US" dirty="0" err="1" smtClean="0"/>
              <a:t>exo</a:t>
            </a:r>
            <a:r>
              <a:rPr lang="en-US" dirty="0" smtClean="0"/>
              <a:t> PL</a:t>
            </a:r>
          </a:p>
          <a:p>
            <a:pPr marL="514350" indent="-514350">
              <a:buNone/>
            </a:pPr>
            <a:r>
              <a:rPr lang="en-US" dirty="0" smtClean="0"/>
              <a:t>      b- </a:t>
            </a:r>
            <a:r>
              <a:rPr lang="en-US" dirty="0" err="1" smtClean="0"/>
              <a:t>pectic</a:t>
            </a:r>
            <a:r>
              <a:rPr lang="en-US" dirty="0" smtClean="0"/>
              <a:t> acid		</a:t>
            </a:r>
            <a:r>
              <a:rPr lang="en-US" dirty="0" err="1" smtClean="0"/>
              <a:t>exo</a:t>
            </a:r>
            <a:r>
              <a:rPr lang="en-US" dirty="0" smtClean="0"/>
              <a:t> PAL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Wall modifying enzyme:</a:t>
            </a:r>
          </a:p>
          <a:p>
            <a:r>
              <a:rPr lang="en-IN" dirty="0" smtClean="0"/>
              <a:t>Modifies native </a:t>
            </a:r>
            <a:r>
              <a:rPr lang="en-IN" dirty="0" err="1" smtClean="0"/>
              <a:t>pectic</a:t>
            </a:r>
            <a:r>
              <a:rPr lang="en-IN" dirty="0" smtClean="0"/>
              <a:t> material</a:t>
            </a:r>
          </a:p>
          <a:p>
            <a:r>
              <a:rPr lang="en-IN" dirty="0" err="1" smtClean="0"/>
              <a:t>Propectinase</a:t>
            </a:r>
            <a:r>
              <a:rPr lang="en-IN" dirty="0" smtClean="0"/>
              <a:t>: the term is used for crude enzyme preparations that attack parent </a:t>
            </a:r>
            <a:r>
              <a:rPr lang="en-IN" dirty="0" err="1" smtClean="0"/>
              <a:t>pectic</a:t>
            </a:r>
            <a:r>
              <a:rPr lang="en-IN" dirty="0" smtClean="0"/>
              <a:t> material</a:t>
            </a:r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Others:</a:t>
            </a:r>
          </a:p>
          <a:p>
            <a:r>
              <a:rPr lang="en-US" dirty="0" err="1" smtClean="0"/>
              <a:t>Proteolytic</a:t>
            </a:r>
            <a:r>
              <a:rPr lang="en-US" dirty="0" smtClean="0"/>
              <a:t> enzymes</a:t>
            </a:r>
          </a:p>
          <a:p>
            <a:r>
              <a:rPr lang="en-US" dirty="0" err="1" smtClean="0"/>
              <a:t>Phosphatidase</a:t>
            </a:r>
            <a:r>
              <a:rPr lang="en-US" dirty="0" smtClean="0"/>
              <a:t>-lecithin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Disintegration of tissues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Bary-Sclerotina</a:t>
            </a:r>
            <a:r>
              <a:rPr lang="en-US" dirty="0" smtClean="0"/>
              <a:t> </a:t>
            </a:r>
            <a:r>
              <a:rPr lang="en-US" dirty="0" err="1" smtClean="0"/>
              <a:t>libertiana</a:t>
            </a:r>
            <a:r>
              <a:rPr lang="en-US" dirty="0" smtClean="0"/>
              <a:t>:</a:t>
            </a:r>
          </a:p>
          <a:p>
            <a:r>
              <a:rPr lang="en-US" dirty="0" smtClean="0"/>
              <a:t>Dissolution of tissues</a:t>
            </a:r>
          </a:p>
          <a:p>
            <a:r>
              <a:rPr lang="en-US" dirty="0" smtClean="0"/>
              <a:t>Killing of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Toxins and </a:t>
            </a:r>
            <a:r>
              <a:rPr lang="en-IN" smtClean="0"/>
              <a:t>plant disease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Classification:</a:t>
            </a:r>
          </a:p>
          <a:p>
            <a:r>
              <a:rPr lang="en-IN" dirty="0" err="1" smtClean="0"/>
              <a:t>Phytotoxin</a:t>
            </a:r>
            <a:endParaRPr lang="en-IN" dirty="0" smtClean="0"/>
          </a:p>
          <a:p>
            <a:r>
              <a:rPr lang="en-IN" dirty="0" smtClean="0"/>
              <a:t>Non specific</a:t>
            </a:r>
          </a:p>
          <a:p>
            <a:r>
              <a:rPr lang="en-IN" dirty="0" smtClean="0"/>
              <a:t>Incite few or none of the symptoms incited by the pathogen</a:t>
            </a:r>
          </a:p>
          <a:p>
            <a:r>
              <a:rPr lang="en-IN" dirty="0" err="1" smtClean="0"/>
              <a:t>Lycomarasmin</a:t>
            </a:r>
            <a:r>
              <a:rPr lang="en-IN" dirty="0" smtClean="0"/>
              <a:t> and </a:t>
            </a:r>
            <a:r>
              <a:rPr lang="en-IN" dirty="0" err="1" smtClean="0"/>
              <a:t>alternaric</a:t>
            </a:r>
            <a:r>
              <a:rPr lang="en-IN" dirty="0" smtClean="0"/>
              <a:t> acid</a:t>
            </a:r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Vivotoxin</a:t>
            </a:r>
            <a:r>
              <a:rPr lang="en-IN" dirty="0" smtClean="0"/>
              <a:t>:</a:t>
            </a:r>
          </a:p>
          <a:p>
            <a:r>
              <a:rPr lang="en-IN" dirty="0" smtClean="0"/>
              <a:t>Substance produced in the infected host by the pathogen and or/or its host which functions in the production of disease but is not itself the initial inciting agent of disease</a:t>
            </a:r>
          </a:p>
          <a:p>
            <a:r>
              <a:rPr lang="en-IN" dirty="0" smtClean="0"/>
              <a:t>The requisites of a </a:t>
            </a:r>
            <a:r>
              <a:rPr lang="en-IN" dirty="0" err="1" smtClean="0"/>
              <a:t>vivotoxin</a:t>
            </a:r>
            <a:r>
              <a:rPr lang="en-IN" dirty="0" smtClean="0"/>
              <a:t> are: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must be isolated from diseased plant but should not be present in the healthy host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It must be </a:t>
            </a:r>
            <a:r>
              <a:rPr lang="en-IN" dirty="0" err="1" smtClean="0"/>
              <a:t>characteried</a:t>
            </a:r>
            <a:r>
              <a:rPr lang="en-IN" dirty="0" smtClean="0"/>
              <a:t> chemically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When introduced in pure form into healthy host it must produce the symptoms of disease or a portion of the syndrome</a:t>
            </a:r>
          </a:p>
          <a:p>
            <a:pPr marL="514350" indent="-514350">
              <a:buNone/>
            </a:pPr>
            <a:r>
              <a:rPr lang="en-IN" dirty="0" smtClean="0"/>
              <a:t>     </a:t>
            </a:r>
            <a:r>
              <a:rPr lang="en-IN" dirty="0" err="1" smtClean="0"/>
              <a:t>eg</a:t>
            </a:r>
            <a:r>
              <a:rPr lang="en-IN" dirty="0" smtClean="0"/>
              <a:t>. </a:t>
            </a:r>
            <a:r>
              <a:rPr lang="en-IN" dirty="0" err="1" smtClean="0"/>
              <a:t>Fusaric</a:t>
            </a:r>
            <a:r>
              <a:rPr lang="en-IN" dirty="0" smtClean="0"/>
              <a:t> acid and </a:t>
            </a:r>
            <a:r>
              <a:rPr lang="en-IN" dirty="0" err="1" smtClean="0"/>
              <a:t>piricularin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Pathotoxin:plays</a:t>
            </a:r>
            <a:r>
              <a:rPr lang="en-IN" dirty="0" smtClean="0"/>
              <a:t> a causal role in disease production and production in susceptible plants, symptoms characteristic of the disease</a:t>
            </a:r>
          </a:p>
          <a:p>
            <a:r>
              <a:rPr lang="en-IN" dirty="0" smtClean="0"/>
              <a:t>Criteria:</a:t>
            </a:r>
          </a:p>
          <a:p>
            <a:r>
              <a:rPr lang="en-IN" dirty="0" smtClean="0"/>
              <a:t>The toxin applied at concentrations which could be reasonably expected in or around the diseased plant produces in a susceptible host all the symptoms characteristic of the disease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pathogen and the toxin exhibit similar host specificity</a:t>
            </a:r>
          </a:p>
          <a:p>
            <a:r>
              <a:rPr lang="en-IN" dirty="0" smtClean="0"/>
              <a:t>The ability of the pathogen to produce the toxin varies directly with its ability to cause disease</a:t>
            </a:r>
          </a:p>
          <a:p>
            <a:r>
              <a:rPr lang="en-IN" dirty="0" smtClean="0"/>
              <a:t>A single toxin is involved</a:t>
            </a:r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Victorin</a:t>
            </a:r>
            <a:r>
              <a:rPr lang="en-IN" dirty="0" smtClean="0"/>
              <a:t>, wild fire toxin and toxin produced by </a:t>
            </a:r>
            <a:r>
              <a:rPr lang="en-IN" dirty="0" err="1" smtClean="0"/>
              <a:t>Periconia</a:t>
            </a:r>
            <a:r>
              <a:rPr lang="en-IN" dirty="0" smtClean="0"/>
              <a:t> </a:t>
            </a:r>
            <a:r>
              <a:rPr lang="en-IN" dirty="0" err="1" smtClean="0"/>
              <a:t>circinata</a:t>
            </a:r>
            <a:r>
              <a:rPr lang="en-IN" dirty="0" smtClean="0"/>
              <a:t> are </a:t>
            </a:r>
            <a:r>
              <a:rPr lang="en-IN" dirty="0" err="1" smtClean="0"/>
              <a:t>pathotoxins</a:t>
            </a:r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Host specific toxin:</a:t>
            </a:r>
          </a:p>
          <a:p>
            <a:r>
              <a:rPr lang="en-IN" dirty="0" smtClean="0"/>
              <a:t>Pringle and </a:t>
            </a:r>
            <a:r>
              <a:rPr lang="en-IN" dirty="0" err="1" smtClean="0"/>
              <a:t>scheffer</a:t>
            </a:r>
            <a:r>
              <a:rPr lang="en-IN" dirty="0" smtClean="0"/>
              <a:t> coined and defined host specific toxin as a metabolic product of a pathogenic microorganism which is toxic only to its host</a:t>
            </a:r>
          </a:p>
          <a:p>
            <a:r>
              <a:rPr lang="en-IN" dirty="0" err="1" smtClean="0"/>
              <a:t>Pathotoxins</a:t>
            </a:r>
            <a:r>
              <a:rPr lang="en-IN" dirty="0" smtClean="0"/>
              <a:t> of wheeler and </a:t>
            </a:r>
            <a:r>
              <a:rPr lang="en-IN" dirty="0" err="1" smtClean="0"/>
              <a:t>luke</a:t>
            </a:r>
            <a:r>
              <a:rPr lang="en-IN" dirty="0" smtClean="0"/>
              <a:t> are host specific toxins of </a:t>
            </a:r>
            <a:r>
              <a:rPr lang="en-IN" dirty="0" err="1" smtClean="0"/>
              <a:t>pringle</a:t>
            </a:r>
            <a:r>
              <a:rPr lang="en-IN" dirty="0" smtClean="0"/>
              <a:t> and </a:t>
            </a:r>
            <a:r>
              <a:rPr lang="en-IN" dirty="0" err="1" smtClean="0"/>
              <a:t>scheffer</a:t>
            </a:r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Victorin</a:t>
            </a:r>
            <a:r>
              <a:rPr lang="en-IN" dirty="0" smtClean="0"/>
              <a:t> produced by </a:t>
            </a:r>
            <a:r>
              <a:rPr lang="en-IN" dirty="0" err="1" smtClean="0"/>
              <a:t>Helminthosporium</a:t>
            </a:r>
            <a:r>
              <a:rPr lang="en-IN" dirty="0" smtClean="0"/>
              <a:t> </a:t>
            </a:r>
            <a:r>
              <a:rPr lang="en-IN" dirty="0" err="1" smtClean="0"/>
              <a:t>victoriae</a:t>
            </a:r>
            <a:r>
              <a:rPr lang="en-IN" dirty="0" smtClean="0"/>
              <a:t>, toxins of </a:t>
            </a:r>
            <a:r>
              <a:rPr lang="en-IN" dirty="0" err="1" smtClean="0"/>
              <a:t>Periconia</a:t>
            </a:r>
            <a:r>
              <a:rPr lang="en-IN" dirty="0" smtClean="0"/>
              <a:t> </a:t>
            </a:r>
            <a:r>
              <a:rPr lang="en-IN" dirty="0" err="1" smtClean="0"/>
              <a:t>cirinata</a:t>
            </a:r>
            <a:r>
              <a:rPr lang="en-IN" dirty="0" smtClean="0"/>
              <a:t> and </a:t>
            </a:r>
            <a:r>
              <a:rPr lang="en-IN" dirty="0" err="1" smtClean="0"/>
              <a:t>Helminthosporium</a:t>
            </a:r>
            <a:r>
              <a:rPr lang="en-IN" dirty="0" smtClean="0"/>
              <a:t> </a:t>
            </a:r>
            <a:r>
              <a:rPr lang="en-IN" dirty="0" err="1" smtClean="0"/>
              <a:t>carbonum</a:t>
            </a:r>
            <a:r>
              <a:rPr lang="en-IN" dirty="0" smtClean="0"/>
              <a:t> and some species of </a:t>
            </a:r>
            <a:r>
              <a:rPr lang="en-IN" dirty="0" err="1" smtClean="0"/>
              <a:t>Alternaria</a:t>
            </a:r>
            <a:r>
              <a:rPr lang="en-IN" dirty="0" smtClean="0"/>
              <a:t> </a:t>
            </a:r>
            <a:r>
              <a:rPr lang="en-IN" dirty="0" err="1" smtClean="0"/>
              <a:t>eg</a:t>
            </a:r>
            <a:r>
              <a:rPr lang="en-IN" dirty="0" smtClean="0"/>
              <a:t> A </a:t>
            </a:r>
            <a:r>
              <a:rPr lang="en-IN" dirty="0" err="1" smtClean="0"/>
              <a:t>kekuchiana</a:t>
            </a:r>
            <a:r>
              <a:rPr lang="en-IN" dirty="0" smtClean="0"/>
              <a:t> are host specific toxins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Sceffer</a:t>
            </a:r>
            <a:r>
              <a:rPr lang="en-IN" dirty="0" smtClean="0"/>
              <a:t> and </a:t>
            </a:r>
            <a:r>
              <a:rPr lang="en-IN" dirty="0" err="1" smtClean="0"/>
              <a:t>pringle</a:t>
            </a:r>
            <a:r>
              <a:rPr lang="en-IN" dirty="0" smtClean="0"/>
              <a:t> – divided toxins into two broad categories: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Primary determinants( toxins) are essential for </a:t>
            </a:r>
            <a:r>
              <a:rPr lang="en-IN" dirty="0" err="1" smtClean="0"/>
              <a:t>pathogenicity</a:t>
            </a:r>
            <a:r>
              <a:rPr lang="en-IN" dirty="0" smtClean="0"/>
              <a:t> and are largely the host specific toxins but may also include some non specific toxic substances</a:t>
            </a:r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2) Secondary determinants: are not required for </a:t>
            </a:r>
            <a:r>
              <a:rPr lang="en-IN" dirty="0" err="1" smtClean="0"/>
              <a:t>pathogenicity</a:t>
            </a:r>
            <a:r>
              <a:rPr lang="en-IN" dirty="0" smtClean="0"/>
              <a:t> but control the virulence</a:t>
            </a:r>
          </a:p>
          <a:p>
            <a:pPr>
              <a:buNone/>
            </a:pPr>
            <a:r>
              <a:rPr lang="en-IN" dirty="0" smtClean="0"/>
              <a:t>    </a:t>
            </a:r>
            <a:r>
              <a:rPr lang="en-IN" dirty="0" err="1" smtClean="0"/>
              <a:t>scheffer</a:t>
            </a:r>
            <a:r>
              <a:rPr lang="en-IN" dirty="0" smtClean="0"/>
              <a:t> and Pringle treat wildfire toxin secreted by Pseudomonas </a:t>
            </a:r>
            <a:r>
              <a:rPr lang="en-IN" dirty="0" err="1" smtClean="0"/>
              <a:t>tabaci</a:t>
            </a:r>
            <a:r>
              <a:rPr lang="en-IN" dirty="0" smtClean="0"/>
              <a:t> as a secondary determinant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IN" dirty="0" err="1" smtClean="0"/>
              <a:t>Cellulolytic</a:t>
            </a:r>
            <a:r>
              <a:rPr lang="en-IN" dirty="0" smtClean="0"/>
              <a:t> enzymes:</a:t>
            </a:r>
          </a:p>
          <a:p>
            <a:r>
              <a:rPr lang="en-IN" dirty="0" smtClean="0"/>
              <a:t>C₁ and </a:t>
            </a:r>
            <a:r>
              <a:rPr lang="en-IN" dirty="0" err="1" smtClean="0"/>
              <a:t>Cx</a:t>
            </a:r>
            <a:r>
              <a:rPr lang="en-IN" dirty="0" smtClean="0"/>
              <a:t>: </a:t>
            </a:r>
          </a:p>
          <a:p>
            <a:r>
              <a:rPr lang="en-IN" dirty="0" smtClean="0"/>
              <a:t>C ₁ loosens the cellulose fibrils of the crystalline area</a:t>
            </a:r>
          </a:p>
          <a:p>
            <a:r>
              <a:rPr lang="en-IN" dirty="0" smtClean="0"/>
              <a:t>It is a large molecule</a:t>
            </a:r>
          </a:p>
          <a:p>
            <a:r>
              <a:rPr lang="en-IN" dirty="0" smtClean="0"/>
              <a:t>Inducible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Graniti</a:t>
            </a:r>
            <a:r>
              <a:rPr lang="en-IN" dirty="0" smtClean="0"/>
              <a:t> has advocated the use of only two terms :</a:t>
            </a:r>
          </a:p>
          <a:p>
            <a:r>
              <a:rPr lang="en-IN" dirty="0" err="1" smtClean="0"/>
              <a:t>Phytotoxins</a:t>
            </a:r>
            <a:r>
              <a:rPr lang="en-IN" dirty="0" smtClean="0"/>
              <a:t> sense </a:t>
            </a:r>
            <a:r>
              <a:rPr lang="en-IN" dirty="0" err="1" smtClean="0"/>
              <a:t>stricto</a:t>
            </a:r>
            <a:r>
              <a:rPr lang="en-IN" dirty="0" smtClean="0"/>
              <a:t> for mechanical products that interfere with or alter the metabolism of plant cells</a:t>
            </a:r>
          </a:p>
          <a:p>
            <a:r>
              <a:rPr lang="en-IN" dirty="0" smtClean="0"/>
              <a:t>These are produced in the host on its surface or even outside the host</a:t>
            </a:r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Vivotoxin</a:t>
            </a:r>
            <a:r>
              <a:rPr lang="en-IN" dirty="0" smtClean="0"/>
              <a:t>:</a:t>
            </a:r>
          </a:p>
          <a:p>
            <a:r>
              <a:rPr lang="en-IN" dirty="0" err="1" smtClean="0"/>
              <a:t>Phytotoxins</a:t>
            </a:r>
            <a:r>
              <a:rPr lang="en-IN" dirty="0" smtClean="0"/>
              <a:t> whose role in </a:t>
            </a:r>
            <a:r>
              <a:rPr lang="en-IN" dirty="0" err="1" smtClean="0"/>
              <a:t>pathogenicity</a:t>
            </a:r>
            <a:r>
              <a:rPr lang="en-IN" dirty="0" smtClean="0"/>
              <a:t> has been demonstrated’ host specific toxins’ and </a:t>
            </a:r>
            <a:r>
              <a:rPr lang="en-IN" dirty="0" err="1" smtClean="0"/>
              <a:t>pathogenicity</a:t>
            </a:r>
            <a:r>
              <a:rPr lang="en-IN" dirty="0" smtClean="0"/>
              <a:t> are only host specific </a:t>
            </a:r>
            <a:r>
              <a:rPr lang="en-IN" dirty="0" err="1" smtClean="0"/>
              <a:t>vivotoxins</a:t>
            </a:r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Victorin</a:t>
            </a:r>
            <a:r>
              <a:rPr lang="en-IN" dirty="0" smtClean="0"/>
              <a:t>: the toxin </a:t>
            </a:r>
            <a:r>
              <a:rPr lang="en-IN" dirty="0" err="1" smtClean="0"/>
              <a:t>victorin</a:t>
            </a:r>
            <a:r>
              <a:rPr lang="en-IN" dirty="0" smtClean="0"/>
              <a:t> is produced by </a:t>
            </a:r>
            <a:r>
              <a:rPr lang="en-IN" dirty="0" err="1" smtClean="0"/>
              <a:t>Helminthosporium</a:t>
            </a:r>
            <a:r>
              <a:rPr lang="en-IN" dirty="0" smtClean="0"/>
              <a:t> </a:t>
            </a:r>
            <a:r>
              <a:rPr lang="en-IN" dirty="0" err="1" smtClean="0"/>
              <a:t>victoriae</a:t>
            </a:r>
            <a:r>
              <a:rPr lang="en-IN" dirty="0" smtClean="0"/>
              <a:t>, the causal organism of Victoria blight disease of oats</a:t>
            </a:r>
          </a:p>
          <a:p>
            <a:r>
              <a:rPr lang="en-IN" dirty="0" smtClean="0"/>
              <a:t>Fungus- soil and seed borne</a:t>
            </a:r>
          </a:p>
          <a:p>
            <a:r>
              <a:rPr lang="en-IN" dirty="0" smtClean="0"/>
              <a:t>Causes basal stem and root necrosis</a:t>
            </a:r>
            <a:endParaRPr lang="en-IN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Chemical nature:</a:t>
            </a:r>
          </a:p>
          <a:p>
            <a:r>
              <a:rPr lang="en-IN" dirty="0" smtClean="0"/>
              <a:t>Active preparations are obtained from culture filtrates of the pathogen</a:t>
            </a:r>
          </a:p>
          <a:p>
            <a:r>
              <a:rPr lang="en-IN" dirty="0" smtClean="0"/>
              <a:t> a seedling root growth bioassay is used to assay the relative toxicity</a:t>
            </a:r>
          </a:p>
          <a:p>
            <a:r>
              <a:rPr lang="en-IN" dirty="0" smtClean="0"/>
              <a:t>The toxin is a low molecular weight peptide linked to a base- a nitrogen containing </a:t>
            </a:r>
            <a:r>
              <a:rPr lang="en-IN" dirty="0" err="1" smtClean="0"/>
              <a:t>sesquiterpene</a:t>
            </a:r>
            <a:r>
              <a:rPr lang="en-IN" dirty="0" smtClean="0"/>
              <a:t> moiety called </a:t>
            </a:r>
            <a:r>
              <a:rPr lang="en-IN" dirty="0" err="1" smtClean="0"/>
              <a:t>victorinine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Role of </a:t>
            </a:r>
            <a:r>
              <a:rPr lang="en-IN" dirty="0" err="1" smtClean="0"/>
              <a:t>victorin</a:t>
            </a:r>
            <a:r>
              <a:rPr lang="en-IN" dirty="0" smtClean="0"/>
              <a:t> in disease development:</a:t>
            </a:r>
          </a:p>
          <a:p>
            <a:r>
              <a:rPr lang="en-IN" dirty="0" smtClean="0"/>
              <a:t>The following five evidence suggest </a:t>
            </a:r>
            <a:r>
              <a:rPr lang="en-IN" dirty="0" err="1" smtClean="0"/>
              <a:t>victorins</a:t>
            </a:r>
            <a:r>
              <a:rPr lang="en-IN" dirty="0" smtClean="0"/>
              <a:t> key role in development of the disease: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Only those strains that produce the toxin are pathogenic non producers are non pathogenic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Plants that are susceptible to the fungus are susceptible to the toxin also. Resistant host plants resist the toxin action</a:t>
            </a: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3) Spores contain the toxin which is released during germination</a:t>
            </a:r>
          </a:p>
          <a:p>
            <a:pPr>
              <a:buNone/>
            </a:pPr>
            <a:r>
              <a:rPr lang="en-IN" dirty="0" smtClean="0"/>
              <a:t>A trace of toxin is shown to be present at the point of contact of the germinating spore with the host</a:t>
            </a:r>
          </a:p>
          <a:p>
            <a:pPr>
              <a:buNone/>
            </a:pPr>
            <a:r>
              <a:rPr lang="en-IN" dirty="0" smtClean="0"/>
              <a:t>If a drop of toxin is added to the infection drop the non pathogenic strain behaves like a pathogenic strain</a:t>
            </a:r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4) The toxin shows extremely high biological activity</a:t>
            </a:r>
          </a:p>
          <a:p>
            <a:pPr>
              <a:buNone/>
            </a:pPr>
            <a:r>
              <a:rPr lang="en-IN" dirty="0" smtClean="0"/>
              <a:t>5) The toxin causes the same biochemical changes in the host as are caused by the pathogen</a:t>
            </a:r>
            <a:endParaRPr lang="en-IN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Mode of action:</a:t>
            </a:r>
          </a:p>
          <a:p>
            <a:r>
              <a:rPr lang="en-IN" dirty="0" smtClean="0"/>
              <a:t>The primary effect of the toxin is on the permeability of the host plasma membrane</a:t>
            </a:r>
            <a:endParaRPr lang="en-IN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Resistant varieties of oats inactivate the toxin</a:t>
            </a:r>
          </a:p>
          <a:p>
            <a:r>
              <a:rPr lang="en-IN" dirty="0" smtClean="0"/>
              <a:t>Resistant cells appear to lack the receptor site as such cells do not respond in any observable way</a:t>
            </a:r>
            <a:endParaRPr lang="en-IN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Lycomarasmine</a:t>
            </a:r>
            <a:r>
              <a:rPr lang="en-IN" dirty="0" smtClean="0"/>
              <a:t>:</a:t>
            </a:r>
          </a:p>
          <a:p>
            <a:r>
              <a:rPr lang="en-IN" dirty="0" smtClean="0"/>
              <a:t>F </a:t>
            </a:r>
            <a:r>
              <a:rPr lang="en-IN" dirty="0" err="1" smtClean="0"/>
              <a:t>lycopersici</a:t>
            </a:r>
            <a:endParaRPr lang="en-IN" dirty="0" smtClean="0"/>
          </a:p>
          <a:p>
            <a:r>
              <a:rPr lang="en-IN" dirty="0" smtClean="0"/>
              <a:t>Chemical structure and mode of action:</a:t>
            </a:r>
          </a:p>
          <a:p>
            <a:r>
              <a:rPr lang="en-IN" dirty="0" err="1" smtClean="0"/>
              <a:t>Dipeptide</a:t>
            </a:r>
            <a:r>
              <a:rPr lang="en-IN" dirty="0" smtClean="0"/>
              <a:t> </a:t>
            </a:r>
          </a:p>
          <a:p>
            <a:r>
              <a:rPr lang="en-IN" dirty="0" smtClean="0"/>
              <a:t>Mol wt 277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Cx</a:t>
            </a:r>
            <a:r>
              <a:rPr lang="en-IN" dirty="0" smtClean="0"/>
              <a:t> group- They hydrolyze the cleavage of </a:t>
            </a:r>
            <a:r>
              <a:rPr lang="el-GR" dirty="0" smtClean="0"/>
              <a:t>β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IN" dirty="0" smtClean="0"/>
              <a:t> 1-4 glycoside linkages but a prior modifying action of C ₁ is essential for their activity.</a:t>
            </a:r>
          </a:p>
          <a:p>
            <a:pPr>
              <a:buNone/>
            </a:pPr>
            <a:r>
              <a:rPr lang="en-IN" dirty="0" smtClean="0"/>
              <a:t>Cannot attack native cellulose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H₃N-CI-CH₂                              CH₃</a:t>
            </a:r>
          </a:p>
          <a:p>
            <a:pPr>
              <a:buNone/>
            </a:pPr>
            <a:r>
              <a:rPr lang="en-IN" dirty="0" smtClean="0"/>
              <a:t>     HOOC-CH-NH-CO-CH₂-NH-C-OH</a:t>
            </a:r>
          </a:p>
          <a:p>
            <a:pPr>
              <a:buNone/>
            </a:pPr>
            <a:r>
              <a:rPr lang="en-IN" dirty="0" smtClean="0"/>
              <a:t>						   COOH</a:t>
            </a:r>
          </a:p>
          <a:p>
            <a:pPr>
              <a:buNone/>
            </a:pPr>
            <a:r>
              <a:rPr lang="en-IN" dirty="0" smtClean="0"/>
              <a:t>    solution of </a:t>
            </a:r>
            <a:r>
              <a:rPr lang="en-IN" dirty="0" err="1" smtClean="0"/>
              <a:t>lycomarasmine</a:t>
            </a:r>
            <a:r>
              <a:rPr lang="en-IN" dirty="0" smtClean="0"/>
              <a:t> is capable of causing wilting and necrosis of excised tomato leaves at minimum concentration of  5X10⁻⁴ molar 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171700" y="21717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5448300" y="21717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487194" y="27432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Structural analogue of the yeast growth factor – </a:t>
            </a:r>
            <a:r>
              <a:rPr lang="en-IN" dirty="0" err="1" smtClean="0"/>
              <a:t>strepogenin</a:t>
            </a:r>
            <a:r>
              <a:rPr lang="en-IN" dirty="0" smtClean="0"/>
              <a:t> </a:t>
            </a:r>
            <a:r>
              <a:rPr lang="en-IN" dirty="0" err="1" smtClean="0"/>
              <a:t>anoligopeptide</a:t>
            </a:r>
            <a:r>
              <a:rPr lang="en-IN" dirty="0" smtClean="0"/>
              <a:t> containing </a:t>
            </a:r>
            <a:r>
              <a:rPr lang="en-IN" dirty="0" err="1" smtClean="0"/>
              <a:t>glutamic</a:t>
            </a:r>
            <a:r>
              <a:rPr lang="en-IN" dirty="0" smtClean="0"/>
              <a:t> acid against aspartic acid of </a:t>
            </a:r>
            <a:r>
              <a:rPr lang="en-IN" dirty="0" err="1" smtClean="0"/>
              <a:t>lycomarasmine</a:t>
            </a:r>
            <a:endParaRPr lang="en-IN" dirty="0" smtClean="0"/>
          </a:p>
          <a:p>
            <a:r>
              <a:rPr lang="en-IN" dirty="0" smtClean="0"/>
              <a:t>Toxin action is reversed by adding </a:t>
            </a:r>
            <a:r>
              <a:rPr lang="en-IN" dirty="0" err="1" smtClean="0"/>
              <a:t>streptogenin</a:t>
            </a:r>
            <a:r>
              <a:rPr lang="en-IN" dirty="0" smtClean="0"/>
              <a:t> externally</a:t>
            </a:r>
          </a:p>
          <a:p>
            <a:r>
              <a:rPr lang="en-IN" dirty="0" smtClean="0"/>
              <a:t>Thus it is believed that </a:t>
            </a:r>
            <a:r>
              <a:rPr lang="en-IN" dirty="0" err="1" smtClean="0"/>
              <a:t>lycomarasmine</a:t>
            </a:r>
            <a:r>
              <a:rPr lang="en-IN" dirty="0" smtClean="0"/>
              <a:t> causes wilting action by interfering with </a:t>
            </a:r>
            <a:r>
              <a:rPr lang="en-IN" dirty="0" err="1" smtClean="0"/>
              <a:t>streptogenin</a:t>
            </a:r>
            <a:r>
              <a:rPr lang="en-IN" dirty="0" smtClean="0"/>
              <a:t> metabolism resulting in its deficiency</a:t>
            </a:r>
            <a:endParaRPr lang="en-IN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</a:t>
            </a:r>
            <a:r>
              <a:rPr lang="en-IN" dirty="0" err="1" smtClean="0"/>
              <a:t>chelates</a:t>
            </a:r>
            <a:r>
              <a:rPr lang="en-IN" dirty="0" smtClean="0"/>
              <a:t> iron ions or dislodges them from essential sites and transports the toxin – Fe complex to the leaves, where the unstable complex is decomposed under the influence of light</a:t>
            </a:r>
            <a:endParaRPr lang="en-IN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Fe accumulates in toxic concentration in the leaves which results in damage to the permeability of the leaf cells</a:t>
            </a:r>
          </a:p>
          <a:p>
            <a:r>
              <a:rPr lang="en-IN" dirty="0" smtClean="0"/>
              <a:t>Excessive transpiration results and flaccidity of leaves occurs</a:t>
            </a:r>
            <a:endParaRPr lang="en-IN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Fusaric</a:t>
            </a:r>
            <a:r>
              <a:rPr lang="en-IN" dirty="0" smtClean="0"/>
              <a:t> acid:</a:t>
            </a:r>
          </a:p>
          <a:p>
            <a:r>
              <a:rPr lang="en-IN" dirty="0" err="1" smtClean="0"/>
              <a:t>Vivotoxin</a:t>
            </a:r>
            <a:endParaRPr lang="en-IN" dirty="0" smtClean="0"/>
          </a:p>
          <a:p>
            <a:r>
              <a:rPr lang="en-IN" dirty="0" smtClean="0"/>
              <a:t>Produced by several genera and species of fungi</a:t>
            </a:r>
          </a:p>
          <a:p>
            <a:r>
              <a:rPr lang="en-IN" dirty="0" smtClean="0"/>
              <a:t>Some of these fungi also produce toxic metabolites, closely related to </a:t>
            </a:r>
            <a:r>
              <a:rPr lang="en-IN" dirty="0" err="1" smtClean="0"/>
              <a:t>fusaric</a:t>
            </a:r>
            <a:r>
              <a:rPr lang="en-IN" dirty="0" smtClean="0"/>
              <a:t> acid or different from it</a:t>
            </a:r>
            <a:endParaRPr lang="en-IN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Plays a role in wilt of tomato, cotton and </a:t>
            </a:r>
            <a:r>
              <a:rPr lang="en-IN" dirty="0" err="1" smtClean="0"/>
              <a:t>bakane</a:t>
            </a:r>
            <a:r>
              <a:rPr lang="en-IN" dirty="0" smtClean="0"/>
              <a:t> disease of rice</a:t>
            </a:r>
            <a:endParaRPr lang="en-IN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Chemistry and mode of action: </a:t>
            </a:r>
          </a:p>
          <a:p>
            <a:r>
              <a:rPr lang="en-IN" dirty="0" smtClean="0"/>
              <a:t>5,n butyl pyridine -2-carboxylic acid</a:t>
            </a:r>
          </a:p>
          <a:p>
            <a:r>
              <a:rPr lang="en-IN" dirty="0" err="1" smtClean="0"/>
              <a:t>Fusaric</a:t>
            </a:r>
            <a:r>
              <a:rPr lang="en-IN" dirty="0" smtClean="0"/>
              <a:t> acid causes injury to the plasma membrane bringing about a dysfunction of </a:t>
            </a:r>
            <a:r>
              <a:rPr lang="en-IN" dirty="0" err="1" smtClean="0"/>
              <a:t>osmoregulation</a:t>
            </a:r>
            <a:r>
              <a:rPr lang="en-IN" dirty="0" smtClean="0"/>
              <a:t>  and the concomitant ionic imbalance</a:t>
            </a:r>
            <a:endParaRPr lang="en-IN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Linskens</a:t>
            </a:r>
            <a:r>
              <a:rPr lang="en-IN" dirty="0" smtClean="0"/>
              <a:t> detected leakage of ions and amino acids from </a:t>
            </a:r>
            <a:r>
              <a:rPr lang="en-IN" dirty="0" err="1" smtClean="0"/>
              <a:t>fusaric</a:t>
            </a:r>
            <a:r>
              <a:rPr lang="en-IN" dirty="0" smtClean="0"/>
              <a:t> acid treated tomato leaf tissues</a:t>
            </a:r>
          </a:p>
          <a:p>
            <a:r>
              <a:rPr lang="en-IN" dirty="0" smtClean="0"/>
              <a:t>The water permeability of protoplasts and the water balance of whole plant is altered</a:t>
            </a:r>
            <a:endParaRPr lang="en-IN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also increases apparently the rate of  respiration and inhibits </a:t>
            </a:r>
            <a:r>
              <a:rPr lang="en-IN" dirty="0" err="1" smtClean="0"/>
              <a:t>polyphenol</a:t>
            </a:r>
            <a:r>
              <a:rPr lang="en-IN" dirty="0" smtClean="0"/>
              <a:t> </a:t>
            </a:r>
            <a:r>
              <a:rPr lang="en-IN" dirty="0" err="1" smtClean="0"/>
              <a:t>oxidase</a:t>
            </a:r>
            <a:r>
              <a:rPr lang="en-IN" dirty="0" smtClean="0"/>
              <a:t> activity</a:t>
            </a:r>
          </a:p>
          <a:p>
            <a:r>
              <a:rPr lang="en-IN" dirty="0" smtClean="0"/>
              <a:t>Like </a:t>
            </a:r>
            <a:r>
              <a:rPr lang="en-IN" dirty="0" err="1" smtClean="0"/>
              <a:t>lycomarasmine</a:t>
            </a:r>
            <a:r>
              <a:rPr lang="en-IN" dirty="0" smtClean="0"/>
              <a:t> </a:t>
            </a:r>
            <a:r>
              <a:rPr lang="en-IN" dirty="0" err="1" smtClean="0"/>
              <a:t>fusaric</a:t>
            </a:r>
            <a:r>
              <a:rPr lang="en-IN" dirty="0" smtClean="0"/>
              <a:t> acid </a:t>
            </a:r>
            <a:r>
              <a:rPr lang="en-IN" dirty="0" err="1" smtClean="0"/>
              <a:t>chelates</a:t>
            </a:r>
            <a:r>
              <a:rPr lang="en-IN" dirty="0" smtClean="0"/>
              <a:t> iron causing its deficiency</a:t>
            </a:r>
            <a:endParaRPr lang="en-IN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The two parts of the toxin molecule are essential for toxicity</a:t>
            </a:r>
          </a:p>
          <a:p>
            <a:r>
              <a:rPr lang="en-IN" dirty="0" smtClean="0"/>
              <a:t>The carboxyl group at </a:t>
            </a:r>
            <a:r>
              <a:rPr lang="el-GR" dirty="0" smtClean="0"/>
              <a:t>α</a:t>
            </a:r>
            <a:r>
              <a:rPr lang="en-IN" dirty="0" smtClean="0"/>
              <a:t> position is associated with the inhibition of respiration rate and </a:t>
            </a:r>
            <a:r>
              <a:rPr lang="en-IN" dirty="0" err="1" smtClean="0"/>
              <a:t>polyphenol</a:t>
            </a:r>
            <a:r>
              <a:rPr lang="en-IN" dirty="0" smtClean="0"/>
              <a:t> </a:t>
            </a:r>
            <a:r>
              <a:rPr lang="en-IN" dirty="0" err="1" smtClean="0"/>
              <a:t>oxidase</a:t>
            </a:r>
            <a:r>
              <a:rPr lang="en-IN" dirty="0" smtClean="0"/>
              <a:t> enzyme.</a:t>
            </a:r>
          </a:p>
          <a:p>
            <a:r>
              <a:rPr lang="en-IN" dirty="0" smtClean="0"/>
              <a:t>The aliphatic side chain in 3 position is necessary for damage  to water permeability of cells, severity of damage increasing with the length of the chain from methyl to butyl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Several enzymes have been characterised in the C x group of enzymes which attack the glycoside bonds randomly or terminally and accordingly called </a:t>
            </a:r>
            <a:r>
              <a:rPr lang="en-IN" dirty="0" err="1" smtClean="0"/>
              <a:t>Cx</a:t>
            </a:r>
            <a:r>
              <a:rPr lang="en-IN" dirty="0" smtClean="0"/>
              <a:t> </a:t>
            </a:r>
            <a:r>
              <a:rPr lang="en-IN" dirty="0" err="1" smtClean="0"/>
              <a:t>endo</a:t>
            </a:r>
            <a:r>
              <a:rPr lang="en-IN" dirty="0" smtClean="0"/>
              <a:t> or </a:t>
            </a:r>
            <a:r>
              <a:rPr lang="en-IN" dirty="0" err="1" smtClean="0"/>
              <a:t>exoenzymes</a:t>
            </a:r>
            <a:r>
              <a:rPr lang="en-IN" dirty="0" smtClean="0"/>
              <a:t> respectively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Of the two the first appears to be more critical in pathogenesis</a:t>
            </a:r>
          </a:p>
          <a:p>
            <a:r>
              <a:rPr lang="en-IN" dirty="0" smtClean="0"/>
              <a:t>A volatile </a:t>
            </a:r>
            <a:r>
              <a:rPr lang="en-IN" dirty="0" err="1" smtClean="0"/>
              <a:t>decarboxylation</a:t>
            </a:r>
            <a:r>
              <a:rPr lang="en-IN" dirty="0" smtClean="0"/>
              <a:t> product of </a:t>
            </a:r>
            <a:r>
              <a:rPr lang="en-IN" dirty="0" err="1" smtClean="0"/>
              <a:t>fusaric</a:t>
            </a:r>
            <a:r>
              <a:rPr lang="en-IN" dirty="0" smtClean="0"/>
              <a:t> acid, 3-n.butyl pyridine is more injurious to water permeability, </a:t>
            </a:r>
            <a:endParaRPr lang="en-IN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Wild fire toxin:</a:t>
            </a:r>
          </a:p>
          <a:p>
            <a:r>
              <a:rPr lang="en-IN" dirty="0" smtClean="0"/>
              <a:t>It is a bacterial toxin produced by Pseudomonas </a:t>
            </a:r>
            <a:r>
              <a:rPr lang="en-IN" dirty="0" err="1" smtClean="0"/>
              <a:t>tabaci</a:t>
            </a:r>
            <a:r>
              <a:rPr lang="en-IN" dirty="0" smtClean="0"/>
              <a:t> causal agent of the wild fire disease of </a:t>
            </a:r>
            <a:r>
              <a:rPr lang="en-IN" dirty="0" err="1" smtClean="0"/>
              <a:t>tobaco</a:t>
            </a:r>
            <a:endParaRPr lang="en-IN" dirty="0" smtClean="0"/>
          </a:p>
          <a:p>
            <a:r>
              <a:rPr lang="en-IN" dirty="0" smtClean="0"/>
              <a:t>Resembles </a:t>
            </a:r>
            <a:r>
              <a:rPr lang="en-IN" dirty="0" err="1" smtClean="0"/>
              <a:t>victorin</a:t>
            </a:r>
            <a:r>
              <a:rPr lang="en-IN" dirty="0" smtClean="0"/>
              <a:t> in that it reproduces all the symptoms of the disease yet differs in being non specific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Chemistry and mode of action:</a:t>
            </a:r>
          </a:p>
          <a:p>
            <a:r>
              <a:rPr lang="en-IN" dirty="0" smtClean="0"/>
              <a:t>Characterized as a new type of amino </a:t>
            </a:r>
            <a:r>
              <a:rPr lang="en-IN" dirty="0" err="1" smtClean="0"/>
              <a:t>acid.APPEARS</a:t>
            </a:r>
            <a:r>
              <a:rPr lang="en-IN" dirty="0" smtClean="0"/>
              <a:t> TO BE A STRUCTURAL ANALOGUE OF METHIONINE</a:t>
            </a:r>
          </a:p>
          <a:p>
            <a:r>
              <a:rPr lang="en-IN" dirty="0" smtClean="0"/>
              <a:t>CAUSING </a:t>
            </a:r>
            <a:r>
              <a:rPr lang="en-IN" dirty="0" err="1" smtClean="0"/>
              <a:t>methionine</a:t>
            </a:r>
            <a:r>
              <a:rPr lang="en-IN" dirty="0" smtClean="0"/>
              <a:t> deficiency by competing for active enzyme sites</a:t>
            </a:r>
            <a:endParaRPr lang="en-IN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IN" dirty="0" smtClean="0"/>
              <a:t> </a:t>
            </a:r>
            <a:r>
              <a:rPr lang="en-IN" dirty="0" err="1" smtClean="0"/>
              <a:t>picolinic</a:t>
            </a:r>
            <a:r>
              <a:rPr lang="en-IN" dirty="0" smtClean="0"/>
              <a:t> acid, </a:t>
            </a:r>
            <a:r>
              <a:rPr lang="en-IN" dirty="0" err="1" smtClean="0"/>
              <a:t>piricularin</a:t>
            </a:r>
            <a:r>
              <a:rPr lang="en-IN" dirty="0" smtClean="0"/>
              <a:t> and </a:t>
            </a:r>
            <a:r>
              <a:rPr lang="en-IN" dirty="0" err="1" smtClean="0"/>
              <a:t>pyriculol</a:t>
            </a:r>
            <a:r>
              <a:rPr lang="en-IN" dirty="0" smtClean="0"/>
              <a:t> were implied by </a:t>
            </a:r>
            <a:r>
              <a:rPr lang="en-IN" dirty="0" err="1" smtClean="0"/>
              <a:t>Tamari</a:t>
            </a:r>
            <a:r>
              <a:rPr lang="en-IN" dirty="0" smtClean="0"/>
              <a:t> and </a:t>
            </a:r>
            <a:r>
              <a:rPr lang="en-IN" dirty="0" err="1" smtClean="0"/>
              <a:t>Kaji</a:t>
            </a:r>
            <a:r>
              <a:rPr lang="en-IN" dirty="0" smtClean="0"/>
              <a:t> in the blast disease of rice caused by </a:t>
            </a:r>
            <a:r>
              <a:rPr lang="en-IN" dirty="0" err="1" smtClean="0"/>
              <a:t>Piricularia</a:t>
            </a:r>
            <a:r>
              <a:rPr lang="en-IN" dirty="0" smtClean="0"/>
              <a:t> </a:t>
            </a:r>
            <a:r>
              <a:rPr lang="en-IN" dirty="0" err="1" smtClean="0"/>
              <a:t>oryzae</a:t>
            </a:r>
            <a:endParaRPr lang="en-IN" dirty="0" smtClean="0"/>
          </a:p>
          <a:p>
            <a:r>
              <a:rPr lang="en-IN" dirty="0" smtClean="0"/>
              <a:t>Both toxins isolated </a:t>
            </a:r>
            <a:r>
              <a:rPr lang="en-IN" dirty="0" err="1" smtClean="0"/>
              <a:t>fom</a:t>
            </a:r>
            <a:r>
              <a:rPr lang="en-IN" dirty="0" smtClean="0"/>
              <a:t> culture filtrates in crystalline form and detected in extracts fro infected tissues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IN" dirty="0" smtClean="0"/>
              <a:t> </a:t>
            </a:r>
            <a:r>
              <a:rPr lang="en-IN" dirty="0" err="1" smtClean="0"/>
              <a:t>picolinic</a:t>
            </a:r>
            <a:r>
              <a:rPr lang="en-IN" dirty="0" smtClean="0"/>
              <a:t> acid interferes with respiration by chelating iron of respiratory enzymes</a:t>
            </a:r>
          </a:p>
          <a:p>
            <a:r>
              <a:rPr lang="en-IN" dirty="0" smtClean="0"/>
              <a:t>Its specific effect on </a:t>
            </a:r>
            <a:r>
              <a:rPr lang="en-IN" dirty="0" err="1" smtClean="0"/>
              <a:t>catalase</a:t>
            </a:r>
            <a:r>
              <a:rPr lang="en-IN" dirty="0" smtClean="0"/>
              <a:t> is made good by adding iron externally</a:t>
            </a:r>
          </a:p>
          <a:p>
            <a:r>
              <a:rPr lang="en-IN" dirty="0" err="1" smtClean="0"/>
              <a:t>Piricularin</a:t>
            </a:r>
            <a:r>
              <a:rPr lang="en-IN" dirty="0" smtClean="0"/>
              <a:t> also inhibits respiration and several respiratory enzymes</a:t>
            </a:r>
            <a:endParaRPr lang="en-IN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 smtClean="0"/>
              <a:t>Pyriculol</a:t>
            </a:r>
            <a:r>
              <a:rPr lang="en-IN" dirty="0" smtClean="0"/>
              <a:t> was isolated from P </a:t>
            </a:r>
            <a:r>
              <a:rPr lang="en-IN" dirty="0" err="1" smtClean="0"/>
              <a:t>oryzae</a:t>
            </a:r>
            <a:r>
              <a:rPr lang="en-IN" dirty="0" smtClean="0"/>
              <a:t> </a:t>
            </a:r>
          </a:p>
          <a:p>
            <a:r>
              <a:rPr lang="en-IN" dirty="0" smtClean="0"/>
              <a:t>Causes natural blast lesion and also inhibits the growth of rice seedlings</a:t>
            </a:r>
          </a:p>
          <a:p>
            <a:r>
              <a:rPr lang="en-IN" dirty="0" smtClean="0"/>
              <a:t>3,4 </a:t>
            </a:r>
            <a:r>
              <a:rPr lang="en-IN" dirty="0" err="1" smtClean="0"/>
              <a:t>dihydro</a:t>
            </a:r>
            <a:r>
              <a:rPr lang="en-IN" dirty="0" smtClean="0"/>
              <a:t> 3,4,8 trihydroxy-1(2H) </a:t>
            </a:r>
            <a:r>
              <a:rPr lang="en-IN" dirty="0" err="1" smtClean="0"/>
              <a:t>naphthalenone</a:t>
            </a:r>
            <a:r>
              <a:rPr lang="en-IN" dirty="0" smtClean="0"/>
              <a:t> and </a:t>
            </a:r>
            <a:r>
              <a:rPr lang="en-IN" dirty="0" err="1" smtClean="0"/>
              <a:t>Tenuazonic</a:t>
            </a:r>
            <a:r>
              <a:rPr lang="en-IN" dirty="0" smtClean="0"/>
              <a:t> acid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The </a:t>
            </a:r>
            <a:r>
              <a:rPr lang="en-IN" dirty="0" err="1" smtClean="0"/>
              <a:t>endo</a:t>
            </a:r>
            <a:r>
              <a:rPr lang="en-IN" dirty="0" smtClean="0"/>
              <a:t> C x enzymes fragment the long cellulose chains into soluble low molecular weight smaller pieces of 6 or lesser glucose units</a:t>
            </a:r>
          </a:p>
          <a:p>
            <a:r>
              <a:rPr lang="en-IN" dirty="0" smtClean="0"/>
              <a:t>The C x </a:t>
            </a:r>
            <a:r>
              <a:rPr lang="en-IN" dirty="0" err="1" smtClean="0"/>
              <a:t>exoenzymes</a:t>
            </a:r>
            <a:r>
              <a:rPr lang="en-IN" dirty="0" smtClean="0"/>
              <a:t> by acting on terminal bonds  further break these smaller chains into </a:t>
            </a:r>
            <a:r>
              <a:rPr lang="en-IN" dirty="0" err="1" smtClean="0"/>
              <a:t>cellobiose</a:t>
            </a:r>
            <a:r>
              <a:rPr lang="en-IN" dirty="0" smtClean="0"/>
              <a:t> which may further break these smaller chains into </a:t>
            </a:r>
            <a:r>
              <a:rPr lang="en-IN" dirty="0" err="1" smtClean="0"/>
              <a:t>cellobiose</a:t>
            </a:r>
            <a:r>
              <a:rPr lang="en-IN" dirty="0" smtClean="0"/>
              <a:t> which may further  be hydrolyzed by another enzyme </a:t>
            </a:r>
            <a:r>
              <a:rPr lang="en-IN" dirty="0" err="1" smtClean="0"/>
              <a:t>cellobiose</a:t>
            </a:r>
            <a:r>
              <a:rPr lang="en-IN" dirty="0" smtClean="0"/>
              <a:t> to liberate glucose units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 C x activity is assayed by measuring loss of viscosity or the production of reducing sugars from the </a:t>
            </a:r>
            <a:r>
              <a:rPr lang="en-IN" dirty="0" err="1" smtClean="0"/>
              <a:t>carboxymethyl</a:t>
            </a:r>
            <a:r>
              <a:rPr lang="en-IN" dirty="0" smtClean="0"/>
              <a:t> cellulose</a:t>
            </a:r>
          </a:p>
          <a:p>
            <a:r>
              <a:rPr lang="en-IN" dirty="0" smtClean="0"/>
              <a:t> C enzyme has no effect on it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Native cellulose             </a:t>
            </a:r>
            <a:r>
              <a:rPr lang="en-IN" dirty="0" err="1" smtClean="0"/>
              <a:t>cellobiose</a:t>
            </a:r>
            <a:r>
              <a:rPr lang="en-IN" dirty="0" smtClean="0"/>
              <a:t>       glucose</a:t>
            </a:r>
          </a:p>
          <a:p>
            <a:pPr>
              <a:buNone/>
            </a:pPr>
            <a:r>
              <a:rPr lang="en-IN" dirty="0" smtClean="0"/>
              <a:t>				</a:t>
            </a:r>
            <a:r>
              <a:rPr lang="en-IN" dirty="0" err="1" smtClean="0"/>
              <a:t>cellulase</a:t>
            </a:r>
            <a:r>
              <a:rPr lang="en-IN" dirty="0" smtClean="0"/>
              <a:t>		   </a:t>
            </a:r>
            <a:r>
              <a:rPr lang="en-IN" dirty="0" err="1" smtClean="0"/>
              <a:t>cellobiase</a:t>
            </a:r>
            <a:endParaRPr lang="en-IN" dirty="0" smtClean="0"/>
          </a:p>
          <a:p>
            <a:r>
              <a:rPr lang="en-IN" dirty="0" smtClean="0"/>
              <a:t>Native cellulose        reactive cellulose </a:t>
            </a:r>
          </a:p>
          <a:p>
            <a:pPr>
              <a:buNone/>
            </a:pPr>
            <a:r>
              <a:rPr lang="en-IN" dirty="0" smtClean="0"/>
              <a:t>  Shorter cellulose chains      </a:t>
            </a:r>
            <a:r>
              <a:rPr lang="en-IN" dirty="0" err="1" smtClean="0"/>
              <a:t>cellobiose</a:t>
            </a:r>
            <a:r>
              <a:rPr lang="en-IN" dirty="0" smtClean="0"/>
              <a:t>     glucose       				</a:t>
            </a:r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81400" y="1905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400800" y="19050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flipV="1">
            <a:off x="3505200" y="3048000"/>
            <a:ext cx="533400" cy="76200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ight Arrow 10"/>
          <p:cNvSpPr/>
          <p:nvPr/>
        </p:nvSpPr>
        <p:spPr>
          <a:xfrm>
            <a:off x="7162800" y="3048000"/>
            <a:ext cx="10668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4648200" y="3657600"/>
            <a:ext cx="457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6858000" y="3657600"/>
            <a:ext cx="381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1970</Words>
  <Application>Microsoft Office PowerPoint</Application>
  <PresentationFormat>On-screen Show (4:3)</PresentationFormat>
  <Paragraphs>186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Enzymes and plant diseases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Toxins and plant disease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Enzymes and plant diseases</dc:title>
  <dc:creator>Sreeranjini Menon</dc:creator>
  <cp:lastModifiedBy>Sreeranjini Menon</cp:lastModifiedBy>
  <cp:revision>25</cp:revision>
  <dcterms:created xsi:type="dcterms:W3CDTF">2006-08-16T00:00:00Z</dcterms:created>
  <dcterms:modified xsi:type="dcterms:W3CDTF">2021-02-16T05:09:51Z</dcterms:modified>
</cp:coreProperties>
</file>